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40"/>
  </p:notesMasterIdLst>
  <p:handoutMasterIdLst>
    <p:handoutMasterId r:id="rId41"/>
  </p:handoutMasterIdLst>
  <p:sldIdLst>
    <p:sldId id="256" r:id="rId2"/>
    <p:sldId id="437" r:id="rId3"/>
    <p:sldId id="419" r:id="rId4"/>
    <p:sldId id="414" r:id="rId5"/>
    <p:sldId id="436" r:id="rId6"/>
    <p:sldId id="397" r:id="rId7"/>
    <p:sldId id="398" r:id="rId8"/>
    <p:sldId id="438" r:id="rId9"/>
    <p:sldId id="439" r:id="rId10"/>
    <p:sldId id="359" r:id="rId11"/>
    <p:sldId id="364" r:id="rId12"/>
    <p:sldId id="354" r:id="rId13"/>
    <p:sldId id="355" r:id="rId14"/>
    <p:sldId id="356" r:id="rId15"/>
    <p:sldId id="440" r:id="rId16"/>
    <p:sldId id="441" r:id="rId17"/>
    <p:sldId id="415" r:id="rId18"/>
    <p:sldId id="366" r:id="rId19"/>
    <p:sldId id="367" r:id="rId20"/>
    <p:sldId id="376" r:id="rId21"/>
    <p:sldId id="370" r:id="rId22"/>
    <p:sldId id="377" r:id="rId23"/>
    <p:sldId id="431" r:id="rId24"/>
    <p:sldId id="429" r:id="rId25"/>
    <p:sldId id="425" r:id="rId26"/>
    <p:sldId id="378" r:id="rId27"/>
    <p:sldId id="381" r:id="rId28"/>
    <p:sldId id="423" r:id="rId29"/>
    <p:sldId id="387" r:id="rId30"/>
    <p:sldId id="426" r:id="rId31"/>
    <p:sldId id="390" r:id="rId32"/>
    <p:sldId id="392" r:id="rId33"/>
    <p:sldId id="407" r:id="rId34"/>
    <p:sldId id="408" r:id="rId35"/>
    <p:sldId id="428" r:id="rId36"/>
    <p:sldId id="442" r:id="rId37"/>
    <p:sldId id="443" r:id="rId38"/>
    <p:sldId id="409" r:id="rId3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17"/>
    <p:restoredTop sz="84260"/>
  </p:normalViewPr>
  <p:slideViewPr>
    <p:cSldViewPr>
      <p:cViewPr>
        <p:scale>
          <a:sx n="70" d="100"/>
          <a:sy n="70" d="100"/>
        </p:scale>
        <p:origin x="3152" y="161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Introduce Trainers, and have Participants introduce themselves</a:t>
            </a:r>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22</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26</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542295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27</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28</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29</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31</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32</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6</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56363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10</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bootstrap-22.jpg"/>
          <p:cNvPicPr>
            <a:picLocks noChangeAspect="1"/>
          </p:cNvPicPr>
          <p:nvPr userDrawn="1"/>
        </p:nvPicPr>
        <p:blipFill>
          <a:blip r:embed="rId3">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7/10/17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7/10/17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a:srcRect l="7532" r="10306"/>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NUL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7/10/17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pic>
        <p:nvPicPr>
          <p:cNvPr id="1035" name="Picture 1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5.tiff"/><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tiff"/><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smtClean="0">
                <a:solidFill>
                  <a:schemeClr val="tx1">
                    <a:alpha val="75000"/>
                  </a:schemeClr>
                </a:solidFill>
              </a:rPr>
              <a:t>BETA</a:t>
            </a:r>
            <a:endParaRPr lang="en-US" sz="15000" b="1" dirty="0">
              <a:solidFill>
                <a:schemeClr val="tx1">
                  <a:alpha val="75000"/>
                </a:schemeClr>
              </a:solidFill>
            </a:endParaRPr>
          </a:p>
        </p:txBody>
      </p:sp>
      <p:pic>
        <p:nvPicPr>
          <p:cNvPr id="5"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smtClean="0">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a:t>
            </a:r>
            <a:r>
              <a:rPr lang="en-US" cap="small" dirty="0" smtClean="0"/>
              <a:t>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a:t>
            </a:r>
            <a:r>
              <a:rPr lang="en-US" altLang="en-US" dirty="0" smtClean="0">
                <a:ea typeface="ＭＳ Ｐゴシック" charset="-128"/>
                <a:cs typeface="Helvetica" charset="0"/>
              </a:rPr>
              <a:t>Standards.</a:t>
            </a:r>
            <a:endParaRPr lang="en-US" altLang="en-US"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a:t>
            </a:r>
            <a:r>
              <a:rPr lang="en-US" altLang="en-US" dirty="0" smtClean="0">
                <a:ea typeface="ＭＳ Ｐゴシック" charset="-128"/>
                <a:cs typeface="Helvetica" charset="0"/>
              </a:rPr>
              <a:t>integrated tables, integrated graphing and plotting</a:t>
            </a:r>
            <a:endParaRPr lang="en-US" altLang="en-US" dirty="0">
              <a:ea typeface="ＭＳ Ｐゴシック" charset="-128"/>
              <a:cs typeface="Helvetica" charset="0"/>
            </a:endParaRP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p:txBody>
      </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pic>
        <p:nvPicPr>
          <p:cNvPr id="2" name="Picture 1"/>
          <p:cNvPicPr>
            <a:picLocks noChangeAspect="1"/>
          </p:cNvPicPr>
          <p:nvPr/>
        </p:nvPicPr>
        <p:blipFill rotWithShape="1">
          <a:blip r:embed="rId4"/>
          <a:srcRect t="9312"/>
          <a:stretch/>
        </p:blipFill>
        <p:spPr>
          <a:xfrm>
            <a:off x="1828800" y="2038350"/>
            <a:ext cx="4521200" cy="4438650"/>
          </a:xfrm>
          <a:prstGeom prst="rect">
            <a:avLst/>
          </a:prstGeom>
        </p:spPr>
      </p:pic>
      <p:grpSp>
        <p:nvGrpSpPr>
          <p:cNvPr id="7" name="Group 6"/>
          <p:cNvGrpSpPr/>
          <p:nvPr/>
        </p:nvGrpSpPr>
        <p:grpSpPr>
          <a:xfrm>
            <a:off x="381000" y="2022043"/>
            <a:ext cx="8029581" cy="4435602"/>
            <a:chOff x="381000" y="2022043"/>
            <a:chExt cx="8029581" cy="4435602"/>
          </a:xfrm>
          <a:solidFill>
            <a:schemeClr val="tx1"/>
          </a:solidFill>
        </p:grpSpPr>
        <p:pic>
          <p:nvPicPr>
            <p:cNvPr id="5" name="Picture 4"/>
            <p:cNvPicPr>
              <a:picLocks noChangeAspect="1"/>
            </p:cNvPicPr>
            <p:nvPr/>
          </p:nvPicPr>
          <p:blipFill rotWithShape="1">
            <a:blip r:embed="rId5"/>
            <a:srcRect r="55000"/>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a:srcRect r="19361"/>
            <a:stretch/>
          </p:blipFill>
          <p:spPr>
            <a:xfrm>
              <a:off x="4495800" y="2022043"/>
              <a:ext cx="3914781" cy="4435602"/>
            </a:xfrm>
            <a:prstGeom prst="rect">
              <a:avLst/>
            </a:prstGeom>
            <a:grpFill/>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grpSp>
        <p:nvGrpSpPr>
          <p:cNvPr id="12" name="Group 11"/>
          <p:cNvGrpSpPr/>
          <p:nvPr/>
        </p:nvGrpSpPr>
        <p:grpSpPr>
          <a:xfrm>
            <a:off x="449956" y="2971800"/>
            <a:ext cx="8396488" cy="3639312"/>
            <a:chOff x="329184" y="2609088"/>
            <a:chExt cx="8396488" cy="3639312"/>
          </a:xfrm>
        </p:grpSpPr>
        <p:pic>
          <p:nvPicPr>
            <p:cNvPr id="6" name="Picture 5"/>
            <p:cNvPicPr>
              <a:picLocks noChangeAspect="1"/>
            </p:cNvPicPr>
            <p:nvPr/>
          </p:nvPicPr>
          <p:blipFill>
            <a:blip r:embed="rId4"/>
            <a:stretch>
              <a:fillRect/>
            </a:stretch>
          </p:blipFill>
          <p:spPr>
            <a:xfrm>
              <a:off x="329184" y="2609088"/>
              <a:ext cx="3739144" cy="3639312"/>
            </a:xfrm>
            <a:prstGeom prst="rect">
              <a:avLst/>
            </a:prstGeom>
          </p:spPr>
        </p:pic>
        <p:pic>
          <p:nvPicPr>
            <p:cNvPr id="11" name="Picture 10"/>
            <p:cNvPicPr>
              <a:picLocks noChangeAspect="1"/>
            </p:cNvPicPr>
            <p:nvPr/>
          </p:nvPicPr>
          <p:blipFill>
            <a:blip r:embed="rId5"/>
            <a:stretch>
              <a:fillRect/>
            </a:stretch>
          </p:blipFill>
          <p:spPr>
            <a:xfrm>
              <a:off x="4356872" y="2828544"/>
              <a:ext cx="4368800" cy="320040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267200" y="2286000"/>
            <a:ext cx="4165600" cy="4272961"/>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p>
          <a:p>
            <a:pPr eaLnBrk="1" hangingPunct="1"/>
            <a:r>
              <a:rPr lang="en-US" altLang="en-US" sz="2400" dirty="0" smtClean="0">
                <a:latin typeface="Helvetica" charset="0"/>
                <a:ea typeface="ＭＳ Ｐゴシック" charset="-128"/>
                <a:cs typeface="Helvetica" charset="0"/>
              </a:rPr>
              <a:t>Selecting and Sorting Tables</a:t>
            </a:r>
          </a:p>
          <a:p>
            <a:pPr eaLnBrk="1" hangingPunct="1"/>
            <a:r>
              <a:rPr lang="en-US" altLang="en-US" sz="2400" dirty="0" smtClean="0">
                <a:latin typeface="Helvetica" charset="0"/>
                <a:ea typeface="ＭＳ Ｐゴシック" charset="-128"/>
                <a:cs typeface="Helvetica" charset="0"/>
              </a:rPr>
              <a:t>Filtering rows with Boolean Expressions</a:t>
            </a:r>
          </a:p>
          <a:p>
            <a:pPr eaLnBrk="1" hangingPunct="1"/>
            <a:r>
              <a:rPr lang="en-US" altLang="en-US" sz="2400" dirty="0" smtClean="0">
                <a:latin typeface="Helvetica" charset="0"/>
                <a:ea typeface="ＭＳ Ｐゴシック" charset="-128"/>
                <a:cs typeface="Helvetica" charset="0"/>
              </a:rPr>
              <a:t>Computing new columns</a:t>
            </a:r>
            <a:endParaRPr lang="en-US" altLang="en-US" sz="2400" dirty="0">
              <a:latin typeface="Helvetica" charset="0"/>
              <a:ea typeface="ＭＳ Ｐゴシック" charset="-128"/>
              <a:cs typeface="Helvetica" charset="0"/>
            </a:endParaRP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animEffect transition="in" filter="fade">
                                      <p:cBhvr>
                                        <p:cTn id="7" dur="500"/>
                                        <p:tgtEl>
                                          <p:spTgt spid="1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8" end="8"/>
                                            </p:txEl>
                                          </p:spTgt>
                                        </p:tgtEl>
                                        <p:attrNameLst>
                                          <p:attrName>style.visibility</p:attrName>
                                        </p:attrNameLst>
                                      </p:cBhvr>
                                      <p:to>
                                        <p:strVal val="visible"/>
                                      </p:to>
                                    </p:set>
                                    <p:animEffect transition="in" filter="fade">
                                      <p:cBhvr>
                                        <p:cTn id="12"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smtClean="0">
                <a:latin typeface="Arial" charset="0"/>
              </a:rPr>
              <a:t>Data </a:t>
            </a:r>
            <a:r>
              <a:rPr lang="en-US" altLang="en-US" sz="2500" dirty="0" smtClean="0">
                <a:latin typeface="Arial" charset="0"/>
              </a:rPr>
              <a:t>Science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Math &amp; Statistics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Business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Civics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AP CS </a:t>
            </a:r>
            <a:r>
              <a:rPr lang="en-US" altLang="en-US" sz="2500" dirty="0" smtClean="0">
                <a:latin typeface="Arial" charset="0"/>
              </a:rPr>
              <a:t>Principles Classes</a:t>
            </a:r>
            <a:endParaRPr lang="en-US" altLang="en-US" sz="2500" dirty="0">
              <a:latin typeface="Arial" charset="0"/>
            </a:endParaRPr>
          </a:p>
        </p:txBody>
      </p:sp>
      <p:sp>
        <p:nvSpPr>
          <p:cNvPr id="2" name="Title 1"/>
          <p:cNvSpPr>
            <a:spLocks noGrp="1"/>
          </p:cNvSpPr>
          <p:nvPr>
            <p:ph type="title"/>
          </p:nvPr>
        </p:nvSpPr>
        <p:spPr/>
        <p:txBody>
          <a:bodyPr>
            <a:normAutofit/>
          </a:bodyPr>
          <a:lstStyle/>
          <a:p>
            <a:pPr>
              <a:defRPr/>
            </a:pPr>
            <a:r>
              <a:rPr lang="en-US" sz="3200" dirty="0" smtClean="0"/>
              <a:t>Where does </a:t>
            </a:r>
            <a:r>
              <a:rPr lang="en-US" sz="3200" dirty="0" err="1" smtClean="0"/>
              <a:t>DataScience</a:t>
            </a:r>
            <a:r>
              <a:rPr lang="en-US" sz="3200" dirty="0" smtClean="0"/>
              <a:t> fit?</a:t>
            </a:r>
            <a:endParaRPr lang="en-US" sz="3200" dirty="0"/>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smtClean="0">
                <a:ea typeface="ＭＳ Ｐゴシック" charset="-128"/>
                <a:cs typeface="Helvetica" charset="0"/>
                <a:hlinkClick r:id="rId2"/>
              </a:rPr>
              <a:t>http://code.pyret.org/</a:t>
            </a:r>
            <a:r>
              <a:rPr lang="en-US" altLang="en-US" dirty="0" smtClean="0">
                <a:ea typeface="ＭＳ Ｐゴシック" charset="-128"/>
                <a:cs typeface="Helvetica" charset="0"/>
              </a:rPr>
              <a:t> (IE9</a:t>
            </a:r>
            <a:r>
              <a:rPr lang="en-US" altLang="en-US" dirty="0">
                <a:ea typeface="ＭＳ Ｐゴシック" charset="-128"/>
                <a:cs typeface="Helvetica" charset="0"/>
              </a:rPr>
              <a:t>+,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extLst>
      <p:ext uri="{BB962C8B-B14F-4D97-AF65-F5344CB8AC3E}">
        <p14:creationId xmlns:p14="http://schemas.microsoft.com/office/powerpoint/2010/main" val="1137341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Questions that Matter</a:t>
            </a:r>
            <a:endParaRPr lang="en-US" dirty="0"/>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21</a:t>
            </a:fld>
            <a:endParaRPr lang="en-US" altLang="en-US" sz="1200">
              <a:solidFill>
                <a:srgbClr val="D38E27"/>
              </a:solidFill>
              <a:latin typeface="Arial" charset="0"/>
            </a:endParaRP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Find a topic that interests you (max 4 students to a topic!)</a:t>
            </a:r>
          </a:p>
          <a:p>
            <a:pPr eaLnBrk="1" hangingPunct="1">
              <a:lnSpc>
                <a:spcPct val="200000"/>
              </a:lnSpc>
            </a:pPr>
            <a:r>
              <a:rPr lang="en-US" altLang="en-US" sz="2400" dirty="0" smtClean="0">
                <a:latin typeface="Helvetica" charset="0"/>
                <a:ea typeface="ＭＳ Ｐゴシック" charset="-128"/>
                <a:cs typeface="Helvetica" charset="0"/>
              </a:rPr>
              <a:t>Choose a question, or create your own</a:t>
            </a:r>
          </a:p>
          <a:p>
            <a:pPr eaLnBrk="1" hangingPunct="1">
              <a:lnSpc>
                <a:spcPct val="200000"/>
              </a:lnSpc>
            </a:pPr>
            <a:r>
              <a:rPr lang="en-US" altLang="en-US" sz="2400" dirty="0" smtClean="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smtClean="0">
                <a:latin typeface="Helvetica" charset="0"/>
                <a:ea typeface="ＭＳ Ｐゴシック" charset="-128"/>
                <a:cs typeface="Helvetica" charset="0"/>
              </a:rPr>
              <a:t>What measurements did you use to get that answer? (2min)</a:t>
            </a:r>
            <a:endParaRPr lang="en-US" altLang="en-US" sz="2400" dirty="0">
              <a:latin typeface="Helvetica" charset="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smtClean="0">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grpSp>
        <p:nvGrpSpPr>
          <p:cNvPr id="13" name="Group 12"/>
          <p:cNvGrpSpPr/>
          <p:nvPr/>
        </p:nvGrpSpPr>
        <p:grpSpPr>
          <a:xfrm>
            <a:off x="2209800" y="2873499"/>
            <a:ext cx="4058732" cy="2133600"/>
            <a:chOff x="2209800" y="2873499"/>
            <a:chExt cx="4058732" cy="2133600"/>
          </a:xfrm>
        </p:grpSpPr>
        <p:pic>
          <p:nvPicPr>
            <p:cNvPr id="9" name="Picture 8"/>
            <p:cNvPicPr>
              <a:picLocks noChangeAspect="1"/>
            </p:cNvPicPr>
            <p:nvPr/>
          </p:nvPicPr>
          <p:blipFill>
            <a:blip r:embed="rId5"/>
            <a:stretch>
              <a:fillRect/>
            </a:stretch>
          </p:blipFill>
          <p:spPr>
            <a:xfrm>
              <a:off x="2209800" y="2873499"/>
              <a:ext cx="2133600" cy="2133600"/>
            </a:xfrm>
            <a:prstGeom prst="rect">
              <a:avLst/>
            </a:prstGeom>
          </p:spPr>
        </p:pic>
        <p:sp>
          <p:nvSpPr>
            <p:cNvPr id="11" name="TextBox 10"/>
            <p:cNvSpPr txBox="1"/>
            <p:nvPr/>
          </p:nvSpPr>
          <p:spPr>
            <a:xfrm>
              <a:off x="5397781" y="3681167"/>
              <a:ext cx="870751" cy="461665"/>
            </a:xfrm>
            <a:prstGeom prst="rect">
              <a:avLst/>
            </a:prstGeom>
            <a:noFill/>
          </p:spPr>
          <p:txBody>
            <a:bodyPr wrap="none" rtlCol="0">
              <a:spAutoFit/>
            </a:bodyPr>
            <a:lstStyle/>
            <a:p>
              <a:r>
                <a:rPr lang="en-US" dirty="0" smtClean="0">
                  <a:solidFill>
                    <a:schemeClr val="bg1"/>
                  </a:solidFill>
                </a:rPr>
                <a:t>2017</a:t>
              </a:r>
              <a:endParaRPr lang="en-US" dirty="0">
                <a:solidFill>
                  <a:schemeClr val="bg1"/>
                </a:solidFill>
              </a:endParaRPr>
            </a:p>
          </p:txBody>
        </p:sp>
      </p:grpSp>
      <p:pic>
        <p:nvPicPr>
          <p:cNvPr id="10"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10" presetClass="entr" presetSubtype="0" fill="hold" nodeType="withEffect">
                                  <p:stCondLst>
                                    <p:cond delay="3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The last lessons…</a:t>
            </a:r>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smtClean="0"/>
              <a:t>Implementation</a:t>
            </a:r>
            <a:endParaRPr lang="en-US" sz="5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Next Steps</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34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Sample Questions for Breakout</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pic>
        <p:nvPicPr>
          <p:cNvPr id="1075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Understand what “Data Science” is, any it matters</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Get comfortable with </a:t>
            </a:r>
            <a:r>
              <a:rPr lang="en-US" altLang="en-US" dirty="0" smtClean="0">
                <a:ea typeface="ＭＳ Ｐゴシック" charset="-128"/>
                <a:cs typeface="Helvetica" charset="0"/>
              </a:rPr>
              <a:t>programming in </a:t>
            </a:r>
            <a:r>
              <a:rPr lang="en-US" altLang="en-US" dirty="0" err="1" smtClean="0">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a:t>
            </a:r>
            <a:r>
              <a:rPr lang="en-US" altLang="en-US" dirty="0" smtClean="0">
                <a:ea typeface="ＭＳ Ｐゴシック" charset="-128"/>
                <a:cs typeface="Helvetica" charset="0"/>
              </a:rPr>
              <a:t>pedagogy</a:t>
            </a:r>
          </a:p>
          <a:p>
            <a:pPr>
              <a:lnSpc>
                <a:spcPct val="150000"/>
              </a:lnSpc>
            </a:pPr>
            <a:r>
              <a:rPr lang="en-US" altLang="en-US" i="1" dirty="0" smtClean="0">
                <a:ea typeface="ＭＳ Ｐゴシック" charset="-128"/>
                <a:cs typeface="Helvetica" charset="0"/>
              </a:rPr>
              <a:t>Get your feedback</a:t>
            </a:r>
            <a:endParaRPr lang="en-US" altLang="en-US" i="1" dirty="0">
              <a:ea typeface="ＭＳ Ｐゴシック" charset="-128"/>
              <a:cs typeface="Helvetica" charset="0"/>
            </a:endParaRP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does “Beta” mean?</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It’s not finished!</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There are going to be some bugs!</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We don’t have all the answers</a:t>
            </a:r>
            <a:endParaRPr lang="en-US" altLang="en-US" dirty="0">
              <a:ea typeface="ＭＳ Ｐゴシック" charset="-128"/>
              <a:cs typeface="Helvetica" charset="0"/>
            </a:endParaRPr>
          </a:p>
          <a:p>
            <a:pPr>
              <a:lnSpc>
                <a:spcPct val="150000"/>
              </a:lnSpc>
            </a:pPr>
            <a:r>
              <a:rPr lang="en-US" altLang="en-US" b="1" dirty="0" smtClean="0">
                <a:ea typeface="ＭＳ Ｐゴシック" charset="-128"/>
                <a:cs typeface="Helvetica" charset="0"/>
              </a:rPr>
              <a:t>You</a:t>
            </a:r>
            <a:r>
              <a:rPr lang="en-US" altLang="en-US" dirty="0" smtClean="0">
                <a:ea typeface="ＭＳ Ｐゴシック" charset="-128"/>
                <a:cs typeface="Helvetica" charset="0"/>
              </a:rPr>
              <a:t> will help set the direction for </a:t>
            </a:r>
            <a:r>
              <a:rPr lang="en-US" altLang="en-US" dirty="0" err="1" smtClean="0">
                <a:ea typeface="ＭＳ Ｐゴシック" charset="-128"/>
                <a:cs typeface="Helvetica" charset="0"/>
              </a:rPr>
              <a:t>Bootstrap:DataScience</a:t>
            </a:r>
            <a:endParaRPr lang="en-US" altLang="en-US" i="1" dirty="0">
              <a:ea typeface="ＭＳ Ｐゴシック" charset="-128"/>
              <a:cs typeface="Helvetica" charset="0"/>
            </a:endParaRP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What is Data Science?</a:t>
            </a:r>
            <a:endParaRPr lang="en-US" altLang="en-US" sz="4800" dirty="0">
              <a:latin typeface="Helvetica" charset="0"/>
              <a:ea typeface="ＭＳ Ｐゴシック" charset="-128"/>
              <a:cs typeface="Helvetica" charset="0"/>
            </a:endParaRP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Feedback</a:t>
            </a:r>
            <a:endParaRPr lang="en-US" altLang="en-US" sz="4800" dirty="0">
              <a:latin typeface="Helvetica" charset="0"/>
              <a:ea typeface="ＭＳ Ｐゴシック" charset="-128"/>
              <a:cs typeface="Helvetica" charset="0"/>
            </a:endParaRP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6</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Data Science?</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Challenges for K12</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Professional DS tools aren’t student-friendly</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Non-DS languages are cumbersome</a:t>
            </a:r>
          </a:p>
          <a:p>
            <a:pPr lvl="1">
              <a:lnSpc>
                <a:spcPct val="150000"/>
              </a:lnSpc>
            </a:pPr>
            <a:r>
              <a:rPr lang="en-US" altLang="en-US" dirty="0" smtClean="0">
                <a:ea typeface="ＭＳ Ｐゴシック" charset="-128"/>
                <a:cs typeface="Helvetica" charset="0"/>
              </a:rPr>
              <a:t>Importing data</a:t>
            </a:r>
          </a:p>
          <a:p>
            <a:pPr lvl="1">
              <a:lnSpc>
                <a:spcPct val="150000"/>
              </a:lnSpc>
            </a:pPr>
            <a:r>
              <a:rPr lang="en-US" altLang="en-US" dirty="0" smtClean="0">
                <a:ea typeface="ＭＳ Ｐゴシック" charset="-128"/>
                <a:cs typeface="Helvetica" charset="0"/>
              </a:rPr>
              <a:t>Batteries not included (plotting, stats)</a:t>
            </a:r>
          </a:p>
          <a:p>
            <a:pPr lvl="1">
              <a:lnSpc>
                <a:spcPct val="150000"/>
              </a:lnSpc>
            </a:pPr>
            <a:r>
              <a:rPr lang="en-US" altLang="en-US" dirty="0" smtClean="0">
                <a:ea typeface="ＭＳ Ｐゴシック" charset="-128"/>
                <a:cs typeface="Helvetica" charset="0"/>
              </a:rPr>
              <a:t>Loops take time!</a:t>
            </a:r>
          </a:p>
          <a:p>
            <a:pPr>
              <a:lnSpc>
                <a:spcPct val="150000"/>
              </a:lnSpc>
            </a:pPr>
            <a:r>
              <a:rPr lang="en-US" altLang="en-US" dirty="0" smtClean="0">
                <a:ea typeface="ＭＳ Ｐゴシック" charset="-128"/>
                <a:cs typeface="Helvetica" charset="0"/>
              </a:rPr>
              <a:t>Off-the-shelf means teachers spend time putting the pieces together.</a:t>
            </a:r>
            <a:endParaRPr lang="en-US" altLang="en-US" dirty="0">
              <a:ea typeface="ＭＳ Ｐゴシック" charset="-128"/>
              <a:cs typeface="Helvetica" charset="0"/>
            </a:endParaRPr>
          </a:p>
        </p:txBody>
      </p:sp>
      <p:pic>
        <p:nvPicPr>
          <p:cNvPr id="4" name="Picture 3"/>
          <p:cNvPicPr>
            <a:picLocks noChangeAspect="1"/>
          </p:cNvPicPr>
          <p:nvPr/>
        </p:nvPicPr>
        <p:blipFill rotWithShape="1">
          <a:blip r:embed="rId3"/>
          <a:srcRect t="4265"/>
          <a:stretch/>
        </p:blipFill>
        <p:spPr>
          <a:xfrm>
            <a:off x="0" y="954"/>
            <a:ext cx="9144000" cy="6841806"/>
          </a:xfrm>
          <a:prstGeom prst="rect">
            <a:avLst/>
          </a:prstGeom>
        </p:spPr>
      </p:pic>
    </p:spTree>
    <p:extLst>
      <p:ext uri="{BB962C8B-B14F-4D97-AF65-F5344CB8AC3E}">
        <p14:creationId xmlns:p14="http://schemas.microsoft.com/office/powerpoint/2010/main" val="279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Bootstrap’s Solution</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Build a DS tool made for learning!</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Easy importing from Google Sheets</a:t>
            </a:r>
            <a:endParaRPr lang="en-US" altLang="en-US" dirty="0" smtClean="0">
              <a:ea typeface="ＭＳ Ｐゴシック" charset="-128"/>
              <a:cs typeface="Helvetica" charset="0"/>
            </a:endParaRPr>
          </a:p>
          <a:p>
            <a:pPr>
              <a:lnSpc>
                <a:spcPct val="150000"/>
              </a:lnSpc>
            </a:pPr>
            <a:r>
              <a:rPr lang="en-US" altLang="en-US" dirty="0">
                <a:ea typeface="ＭＳ Ｐゴシック" charset="-128"/>
                <a:cs typeface="Helvetica" charset="0"/>
              </a:rPr>
              <a:t>Make tables as easy as numbers</a:t>
            </a:r>
          </a:p>
          <a:p>
            <a:pPr>
              <a:lnSpc>
                <a:spcPct val="150000"/>
              </a:lnSpc>
            </a:pPr>
            <a:r>
              <a:rPr lang="en-US" altLang="en-US" dirty="0" smtClean="0">
                <a:ea typeface="ＭＳ Ｐゴシック" charset="-128"/>
                <a:cs typeface="Helvetica" charset="0"/>
              </a:rPr>
              <a:t>If tables are </a:t>
            </a:r>
            <a:r>
              <a:rPr lang="en-US" altLang="en-US" i="1" dirty="0" smtClean="0">
                <a:ea typeface="ＭＳ Ｐゴシック" charset="-128"/>
                <a:cs typeface="Helvetica" charset="0"/>
              </a:rPr>
              <a:t>values</a:t>
            </a:r>
            <a:r>
              <a:rPr lang="en-US" altLang="en-US" dirty="0" smtClean="0">
                <a:ea typeface="ＭＳ Ｐゴシック" charset="-128"/>
                <a:cs typeface="Helvetica" charset="0"/>
              </a:rPr>
              <a:t>, queries are </a:t>
            </a:r>
            <a:r>
              <a:rPr lang="en-US" altLang="en-US" i="1" dirty="0" smtClean="0">
                <a:ea typeface="ＭＳ Ｐゴシック" charset="-128"/>
                <a:cs typeface="Helvetica" charset="0"/>
              </a:rPr>
              <a:t>expressions</a:t>
            </a:r>
          </a:p>
          <a:p>
            <a:pPr lvl="1">
              <a:lnSpc>
                <a:spcPct val="150000"/>
              </a:lnSpc>
            </a:pPr>
            <a:r>
              <a:rPr lang="en-US" altLang="en-US" b="1" u="sng" dirty="0" smtClean="0">
                <a:ea typeface="ＭＳ Ｐゴシック" charset="-128"/>
                <a:cs typeface="Helvetica" charset="0"/>
              </a:rPr>
              <a:t>No loops!</a:t>
            </a:r>
          </a:p>
          <a:p>
            <a:pPr>
              <a:lnSpc>
                <a:spcPct val="150000"/>
              </a:lnSpc>
            </a:pPr>
            <a:r>
              <a:rPr lang="en-US" altLang="en-US" dirty="0">
                <a:ea typeface="ＭＳ Ｐゴシック" charset="-128"/>
                <a:cs typeface="Helvetica" charset="0"/>
              </a:rPr>
              <a:t>Curated </a:t>
            </a:r>
            <a:r>
              <a:rPr lang="en-US" altLang="en-US" dirty="0" smtClean="0">
                <a:ea typeface="ＭＳ Ｐゴシック" charset="-128"/>
                <a:cs typeface="Helvetica" charset="0"/>
              </a:rPr>
              <a:t>datasets, </a:t>
            </a:r>
            <a:r>
              <a:rPr lang="en-US" altLang="en-US" dirty="0" smtClean="0">
                <a:ea typeface="ＭＳ Ｐゴシック" charset="-128"/>
                <a:cs typeface="Helvetica" charset="0"/>
              </a:rPr>
              <a:t>curriculum</a:t>
            </a:r>
            <a:r>
              <a:rPr lang="en-US" altLang="en-US" dirty="0">
                <a:ea typeface="ＭＳ Ｐゴシック" charset="-128"/>
                <a:cs typeface="Helvetica" charset="0"/>
              </a:rPr>
              <a:t> </a:t>
            </a:r>
            <a:r>
              <a:rPr lang="en-US" altLang="en-US" dirty="0" smtClean="0">
                <a:ea typeface="ＭＳ Ｐゴシック" charset="-128"/>
                <a:cs typeface="Helvetica" charset="0"/>
              </a:rPr>
              <a:t>and</a:t>
            </a:r>
            <a:r>
              <a:rPr lang="en-US" altLang="en-US" dirty="0" smtClean="0">
                <a:ea typeface="ＭＳ Ｐゴシック" charset="-128"/>
                <a:cs typeface="Helvetica" charset="0"/>
              </a:rPr>
              <a:t> pedagogy</a:t>
            </a:r>
            <a:endParaRPr lang="en-US" altLang="en-US" dirty="0">
              <a:ea typeface="ＭＳ Ｐゴシック" charset="-128"/>
              <a:cs typeface="Helvetica" charset="0"/>
            </a:endParaRPr>
          </a:p>
        </p:txBody>
      </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995</TotalTime>
  <Words>1132</Words>
  <Application>Microsoft Macintosh PowerPoint</Application>
  <PresentationFormat>On-screen Show (4:3)</PresentationFormat>
  <Paragraphs>222</Paragraphs>
  <Slides>38</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Century Gothic</vt:lpstr>
      <vt:lpstr>Franklin Gothic Book</vt:lpstr>
      <vt:lpstr>Franklin Gothic Medium</vt:lpstr>
      <vt:lpstr>Helvetica</vt:lpstr>
      <vt:lpstr>ＭＳ Ｐゴシック</vt:lpstr>
      <vt:lpstr>Wingdings</vt:lpstr>
      <vt:lpstr>Wingdings 2</vt:lpstr>
      <vt:lpstr>Arial</vt:lpstr>
      <vt:lpstr>Trek</vt:lpstr>
      <vt:lpstr>PowerPoint Presentation</vt:lpstr>
      <vt:lpstr>PowerPoint Presentation</vt:lpstr>
      <vt:lpstr>PowerPoint Presentation</vt:lpstr>
      <vt:lpstr>Goals for this Workshop</vt:lpstr>
      <vt:lpstr>What does “Beta” mean?</vt:lpstr>
      <vt:lpstr>Agenda</vt:lpstr>
      <vt:lpstr>What is Data Science?</vt:lpstr>
      <vt:lpstr>Challenges for K12</vt:lpstr>
      <vt:lpstr>Bootstrap’s Solution</vt:lpstr>
      <vt:lpstr>Agenda</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Questions that Matter</vt:lpstr>
      <vt:lpstr>Unit 2</vt:lpstr>
      <vt:lpstr>Error Messages</vt:lpstr>
      <vt:lpstr>Driver / Navigator</vt:lpstr>
      <vt:lpstr>PowerPoint Presentation</vt:lpstr>
      <vt:lpstr>Unit 3</vt:lpstr>
      <vt:lpstr>Unit 4</vt:lpstr>
      <vt:lpstr>Unit 5</vt:lpstr>
      <vt:lpstr>Unit 6</vt:lpstr>
      <vt:lpstr>PowerPoint Presentation</vt:lpstr>
      <vt:lpstr>Unit 7</vt:lpstr>
      <vt:lpstr>The last lessons…</vt:lpstr>
      <vt:lpstr>Implementation</vt:lpstr>
      <vt:lpstr>Next Steps</vt:lpstr>
      <vt:lpstr>Sample Questions for Breakout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72</cp:revision>
  <cp:lastPrinted>2010-06-15T20:49:49Z</cp:lastPrinted>
  <dcterms:created xsi:type="dcterms:W3CDTF">2015-08-09T14:46:48Z</dcterms:created>
  <dcterms:modified xsi:type="dcterms:W3CDTF">2017-07-10T17:29:13Z</dcterms:modified>
  <cp:category/>
</cp:coreProperties>
</file>